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80" r:id="rId2"/>
    <p:sldId id="263" r:id="rId3"/>
    <p:sldId id="264" r:id="rId4"/>
    <p:sldId id="265" r:id="rId5"/>
    <p:sldId id="258" r:id="rId6"/>
    <p:sldId id="259" r:id="rId7"/>
    <p:sldId id="260" r:id="rId8"/>
    <p:sldId id="261" r:id="rId9"/>
    <p:sldId id="262" r:id="rId10"/>
    <p:sldId id="266" r:id="rId11"/>
    <p:sldId id="268" r:id="rId12"/>
    <p:sldId id="270" r:id="rId13"/>
    <p:sldId id="269" r:id="rId14"/>
    <p:sldId id="281" r:id="rId15"/>
    <p:sldId id="271" r:id="rId16"/>
    <p:sldId id="277" r:id="rId17"/>
    <p:sldId id="278" r:id="rId18"/>
    <p:sldId id="282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6BA0757-99C4-4894-ABC1-7B921F5D2817}">
          <p14:sldIdLst>
            <p14:sldId id="280"/>
          </p14:sldIdLst>
        </p14:section>
        <p14:section name="Untitled Section" id="{D599CF15-2B1A-4B2D-8E1C-C786286AA034}">
          <p14:sldIdLst>
            <p14:sldId id="263"/>
            <p14:sldId id="264"/>
            <p14:sldId id="265"/>
            <p14:sldId id="258"/>
            <p14:sldId id="259"/>
            <p14:sldId id="260"/>
            <p14:sldId id="261"/>
            <p14:sldId id="262"/>
            <p14:sldId id="266"/>
            <p14:sldId id="268"/>
            <p14:sldId id="270"/>
            <p14:sldId id="269"/>
            <p14:sldId id="281"/>
            <p14:sldId id="271"/>
            <p14:sldId id="277"/>
            <p14:sldId id="278"/>
            <p14:sldId id="282"/>
            <p14:sldId id="2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96" autoAdjust="0"/>
    <p:restoredTop sz="94590" autoAdjust="0"/>
  </p:normalViewPr>
  <p:slideViewPr>
    <p:cSldViewPr>
      <p:cViewPr varScale="1">
        <p:scale>
          <a:sx n="87" d="100"/>
          <a:sy n="87" d="100"/>
        </p:scale>
        <p:origin x="-100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C122B0-91F8-43DA-B6F4-E7656DEB0095}" type="datetimeFigureOut">
              <a:rPr lang="en-US" smtClean="0"/>
              <a:pPr/>
              <a:t>7/4/2012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811976-1DC8-44CC-8512-38C8C074AD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758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6B5D0-7D3B-4BD6-AD92-4A408831A9C5}" type="datetimeFigureOut">
              <a:rPr lang="en-US" smtClean="0"/>
              <a:pPr/>
              <a:t>7/4/2012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012DEBB7-3DEF-4305-90FD-68BEEE797AC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6B5D0-7D3B-4BD6-AD92-4A408831A9C5}" type="datetimeFigureOut">
              <a:rPr lang="en-US" smtClean="0"/>
              <a:pPr/>
              <a:t>7/4/2012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DEBB7-3DEF-4305-90FD-68BEEE797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6B5D0-7D3B-4BD6-AD92-4A408831A9C5}" type="datetimeFigureOut">
              <a:rPr lang="en-US" smtClean="0"/>
              <a:pPr/>
              <a:t>7/4/2012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DEBB7-3DEF-4305-90FD-68BEEE797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6B5D0-7D3B-4BD6-AD92-4A408831A9C5}" type="datetimeFigureOut">
              <a:rPr lang="en-US" smtClean="0"/>
              <a:pPr/>
              <a:t>7/4/2012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2DEBB7-3DEF-4305-90FD-68BEEE797A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6B5D0-7D3B-4BD6-AD92-4A408831A9C5}" type="datetimeFigureOut">
              <a:rPr lang="en-US" smtClean="0"/>
              <a:pPr/>
              <a:t>7/4/2012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2DEBB7-3DEF-4305-90FD-68BEEE797A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6B5D0-7D3B-4BD6-AD92-4A408831A9C5}" type="datetimeFigureOut">
              <a:rPr lang="en-US" smtClean="0"/>
              <a:pPr/>
              <a:t>7/4/2012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DEBB7-3DEF-4305-90FD-68BEEE797A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6B5D0-7D3B-4BD6-AD92-4A408831A9C5}" type="datetimeFigureOut">
              <a:rPr lang="en-US" smtClean="0"/>
              <a:pPr/>
              <a:t>7/4/2012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DEBB7-3DEF-4305-90FD-68BEEE797A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6B5D0-7D3B-4BD6-AD92-4A408831A9C5}" type="datetimeFigureOut">
              <a:rPr lang="en-US" smtClean="0"/>
              <a:pPr/>
              <a:t>7/4/2012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DEBB7-3DEF-4305-90FD-68BEEE797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6B5D0-7D3B-4BD6-AD92-4A408831A9C5}" type="datetimeFigureOut">
              <a:rPr lang="en-US" smtClean="0"/>
              <a:pPr/>
              <a:t>7/4/2012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2DEBB7-3DEF-4305-90FD-68BEEE797A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496B5D0-7D3B-4BD6-AD92-4A408831A9C5}" type="datetimeFigureOut">
              <a:rPr lang="en-US" smtClean="0"/>
              <a:pPr/>
              <a:t>7/4/2012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12DEBB7-3DEF-4305-90FD-68BEEE797A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6B5D0-7D3B-4BD6-AD92-4A408831A9C5}" type="datetimeFigureOut">
              <a:rPr lang="en-US" smtClean="0"/>
              <a:pPr/>
              <a:t>7/4/2012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DEBB7-3DEF-4305-90FD-68BEEE797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012DEBB7-3DEF-4305-90FD-68BEEE797A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496B5D0-7D3B-4BD6-AD92-4A408831A9C5}" type="datetimeFigureOut">
              <a:rPr lang="en-US" smtClean="0"/>
              <a:pPr/>
              <a:t>7/4/2012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228600"/>
            <a:ext cx="7848600" cy="954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ml-IN" sz="28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era" pitchFamily="2" charset="0"/>
                <a:cs typeface="Meera" pitchFamily="2" charset="0"/>
              </a:rPr>
              <a:t>കെ.എ.യു</a:t>
            </a:r>
            <a:r>
              <a:rPr lang="ml-IN" sz="28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era" pitchFamily="2" charset="0"/>
                <a:cs typeface="Meera" pitchFamily="2" charset="0"/>
              </a:rPr>
              <a:t>. ഇ-വിള ഡോക്ടര്‍ </a:t>
            </a:r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era" pitchFamily="2" charset="0"/>
                <a:cs typeface="Meera" pitchFamily="2" charset="0"/>
              </a:rPr>
              <a:t>(</a:t>
            </a:r>
            <a:r>
              <a:rPr lang="ml-IN" sz="28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era" pitchFamily="2" charset="0"/>
                <a:cs typeface="Meera" pitchFamily="2" charset="0"/>
              </a:rPr>
              <a:t>പതിപ്പ്</a:t>
            </a:r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era" pitchFamily="2" charset="0"/>
                <a:cs typeface="Meera" pitchFamily="2" charset="0"/>
              </a:rPr>
              <a:t>2012.01</a:t>
            </a:r>
            <a:r>
              <a:rPr lang="en-US" sz="28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era" pitchFamily="2" charset="0"/>
                <a:cs typeface="Meera" pitchFamily="2" charset="0"/>
              </a:rPr>
              <a:t>)</a:t>
            </a:r>
            <a:r>
              <a:rPr lang="en-US" sz="2800" b="1" spc="50" dirty="0" smtClean="0">
                <a:ln w="11430"/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Meera" pitchFamily="2" charset="0"/>
                <a:cs typeface="Meera" pitchFamily="2" charset="0"/>
              </a:rPr>
              <a:t> </a:t>
            </a:r>
            <a:r>
              <a:rPr lang="ml-IN" sz="2800" b="1" spc="50" dirty="0" smtClean="0">
                <a:ln w="11430"/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Meera" pitchFamily="2" charset="0"/>
                <a:cs typeface="Meera" pitchFamily="2" charset="0"/>
              </a:rPr>
              <a:t>ഉപഭോക്തൃ </a:t>
            </a:r>
            <a:r>
              <a:rPr lang="ml-IN" sz="2800" b="1" spc="50" dirty="0" smtClean="0">
                <a:ln w="11430"/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Meera" pitchFamily="2" charset="0"/>
                <a:cs typeface="Meera" pitchFamily="2" charset="0"/>
              </a:rPr>
              <a:t>സഹായി</a:t>
            </a:r>
            <a:endParaRPr lang="en-US" sz="2800" b="1" dirty="0"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5400" y="1752600"/>
            <a:ext cx="72390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ml-IN" sz="2000" b="1" spc="-300" dirty="0" smtClean="0">
                <a:solidFill>
                  <a:srgbClr val="0070C0"/>
                </a:solidFill>
                <a:latin typeface="Meera" pitchFamily="2" charset="0"/>
                <a:cs typeface="Meera" pitchFamily="2" charset="0"/>
              </a:rPr>
              <a:t>കേരളത്തിലെ </a:t>
            </a:r>
            <a:r>
              <a:rPr lang="ml-IN" sz="2000" b="1" spc="-300" dirty="0" smtClean="0">
                <a:solidFill>
                  <a:srgbClr val="0070C0"/>
                </a:solidFill>
                <a:latin typeface="Meera" pitchFamily="2" charset="0"/>
                <a:cs typeface="Meera" pitchFamily="2" charset="0"/>
              </a:rPr>
              <a:t>വിളകള്‍ക്കായുള്ള </a:t>
            </a:r>
            <a:r>
              <a:rPr lang="ml-IN" sz="2000" b="1" spc="-300" dirty="0" smtClean="0">
                <a:solidFill>
                  <a:srgbClr val="0070C0"/>
                </a:solidFill>
                <a:latin typeface="Meera" pitchFamily="2" charset="0"/>
                <a:cs typeface="Meera" pitchFamily="2" charset="0"/>
              </a:rPr>
              <a:t>സസ്യ സംരക്ഷണ സഹായിയാണ് </a:t>
            </a:r>
            <a:r>
              <a:rPr lang="ml-IN" sz="2000" b="1" spc="-300" dirty="0" smtClean="0">
                <a:solidFill>
                  <a:srgbClr val="0070C0"/>
                </a:solidFill>
                <a:latin typeface="Meera" pitchFamily="2" charset="0"/>
                <a:cs typeface="Meera" pitchFamily="2" charset="0"/>
              </a:rPr>
              <a:t>സെന്റെര്‍ </a:t>
            </a:r>
            <a:r>
              <a:rPr lang="ml-IN" sz="2000" b="1" spc="-300" dirty="0" smtClean="0">
                <a:solidFill>
                  <a:srgbClr val="0070C0"/>
                </a:solidFill>
                <a:latin typeface="Meera" pitchFamily="2" charset="0"/>
                <a:cs typeface="Meera" pitchFamily="2" charset="0"/>
              </a:rPr>
              <a:t>ഫോര്‍ ഇ-ലേണിംഗ് വികസിപ്പിച്ചെടുത്തിട്ടുള്ള കെ.എ.യു. ഇ-വിള ഡോക്ടര്‍</a:t>
            </a:r>
          </a:p>
          <a:p>
            <a:pPr algn="just"/>
            <a:endParaRPr lang="en-US" sz="2000" b="1" spc="-300" dirty="0" smtClean="0">
              <a:solidFill>
                <a:schemeClr val="tx1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  <a:p>
            <a:pPr algn="just"/>
            <a:r>
              <a:rPr lang="ml-IN" sz="2000" b="1" spc="-300" dirty="0" smtClean="0">
                <a:ln w="11430"/>
                <a:solidFill>
                  <a:srgbClr val="0070C0"/>
                </a:solidFill>
                <a:latin typeface="Meera" pitchFamily="2" charset="0"/>
                <a:cs typeface="Meera" pitchFamily="2" charset="0"/>
              </a:rPr>
              <a:t>ഏറ്റവും പുതിയ പൊതു-ശുപാര്‍ശകളുടെ അടിസ്ഥാനത്തില്‍ ആണിത്‌ രൂപപ്പെടുത്തിയിട്ടുള്ളത്</a:t>
            </a:r>
            <a:endParaRPr lang="en-US" sz="2000" b="1" spc="-300" dirty="0" smtClean="0">
              <a:solidFill>
                <a:srgbClr val="0070C0"/>
              </a:solidFill>
              <a:latin typeface="Meera" pitchFamily="2" charset="0"/>
              <a:cs typeface="Meera" pitchFamily="2" charset="0"/>
            </a:endParaRPr>
          </a:p>
          <a:p>
            <a:pPr algn="just"/>
            <a:r>
              <a:rPr lang="en-US" sz="2000" b="1" spc="-300" dirty="0" smtClean="0">
                <a:solidFill>
                  <a:schemeClr val="tx1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/>
            </a:r>
            <a:br>
              <a:rPr lang="en-US" sz="2000" b="1" spc="-300" dirty="0" smtClean="0">
                <a:solidFill>
                  <a:schemeClr val="tx1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</a:br>
            <a:r>
              <a:rPr lang="ml-IN" sz="2000" b="1" spc="-300" dirty="0" smtClean="0">
                <a:solidFill>
                  <a:srgbClr val="0070C0"/>
                </a:solidFill>
                <a:latin typeface="Meera" pitchFamily="2" charset="0"/>
                <a:cs typeface="Meera" pitchFamily="2" charset="0"/>
              </a:rPr>
              <a:t>കൃത്യമായ ഇടവേളകളില്‍ നവീകരിക്കുന്നതിനാല്‍ ഈ സോഫ്റ്റ്‌ വെയറിന്റെ ഏറ്റവും പുതിയ പതിപ്പ് ഉപയോഗിക്കേണ്ടതാണ്</a:t>
            </a:r>
            <a:endParaRPr lang="en-US" sz="2000" b="1" spc="-300" dirty="0" smtClean="0">
              <a:solidFill>
                <a:srgbClr val="0070C0"/>
              </a:solidFill>
              <a:latin typeface="Meera" pitchFamily="2" charset="0"/>
              <a:cs typeface="Meera" pitchFamily="2" charset="0"/>
            </a:endParaRPr>
          </a:p>
          <a:p>
            <a:pPr algn="just"/>
            <a:r>
              <a:rPr lang="en-US" sz="2000" b="1" spc="-300" dirty="0" smtClean="0">
                <a:solidFill>
                  <a:schemeClr val="tx1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/>
            </a:r>
            <a:br>
              <a:rPr lang="en-US" sz="2000" b="1" spc="-300" dirty="0" smtClean="0">
                <a:solidFill>
                  <a:schemeClr val="tx1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</a:br>
            <a:r>
              <a:rPr lang="ml-IN" sz="2000" b="1" spc="-30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</a:rPr>
              <a:t>ഒരു കാര്‍ഷിക വിദഗ്ദ്ധനുമായി  ചര്‍ച്ച ചെയ്തു രോഗനിര്‍ണയം ഉറപ്പാക്കിയതിന് ശേഷം മാത്രം കീടനാശിനികള്‍</a:t>
            </a:r>
            <a:r>
              <a:rPr lang="ml-IN" sz="2000" b="1" spc="-300" dirty="0" smtClean="0">
                <a:solidFill>
                  <a:schemeClr val="tx1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 </a:t>
            </a:r>
            <a:r>
              <a:rPr lang="ml-IN" sz="2000" b="1" spc="-30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</a:rPr>
              <a:t>ഉപയോഗിക്കുക</a:t>
            </a:r>
            <a:endParaRPr lang="en-US" sz="2000" b="1" spc="-300" dirty="0">
              <a:solidFill>
                <a:srgbClr val="FF0000"/>
              </a:solidFill>
              <a:latin typeface="Meera" pitchFamily="2" charset="0"/>
              <a:cs typeface="Meer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342687" y="152400"/>
            <a:ext cx="4039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l-IN" sz="2000" b="1" spc="-300" dirty="0" smtClean="0">
                <a:solidFill>
                  <a:schemeClr val="tx1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ഉദാഹരണം </a:t>
            </a:r>
            <a:r>
              <a:rPr lang="en-US" sz="2000" b="1" spc="-300" dirty="0" smtClean="0">
                <a:solidFill>
                  <a:schemeClr val="tx1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 2: </a:t>
            </a:r>
            <a:r>
              <a:rPr lang="ml-IN" sz="2000" b="1" spc="-300" dirty="0" smtClean="0">
                <a:solidFill>
                  <a:schemeClr val="tx1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രോഗങ്ങള്‍ </a:t>
            </a:r>
            <a:endParaRPr lang="en-US" sz="2000" b="1" spc="-300" dirty="0">
              <a:solidFill>
                <a:schemeClr val="tx1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4191000" y="1219200"/>
            <a:ext cx="685800" cy="10668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9200" y="1270337"/>
            <a:ext cx="304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solidFill>
                  <a:schemeClr val="accent6">
                    <a:lumMod val="75000"/>
                  </a:schemeClr>
                </a:solidFill>
                <a:latin typeface="Meera" pitchFamily="2" charset="0"/>
                <a:cs typeface="Meera" pitchFamily="2" charset="0"/>
              </a:rPr>
              <a:t>രോഗ നിയന്ത്രണ മെനുവിനായി ഇവിടെ ക്ലിക്ക് ചെയ്യുക</a:t>
            </a:r>
            <a:r>
              <a:rPr lang="ml-IN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.</a:t>
            </a:r>
            <a:endParaRPr lang="en-US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3581399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2667000" y="1600200"/>
            <a:ext cx="932329" cy="6096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" r="28735" b="16175"/>
          <a:stretch/>
        </p:blipFill>
        <p:spPr bwMode="auto">
          <a:xfrm>
            <a:off x="3581400" y="2590800"/>
            <a:ext cx="4387299" cy="341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>
          <a:xfrm rot="19364587">
            <a:off x="3657244" y="2026928"/>
            <a:ext cx="457200" cy="9081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7162800" y="5486400"/>
            <a:ext cx="0" cy="609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581400" y="6096000"/>
            <a:ext cx="525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l-IN" b="1" dirty="0" smtClean="0">
                <a:latin typeface="Meera" pitchFamily="2" charset="0"/>
                <a:cs typeface="Meera" pitchFamily="2" charset="0"/>
              </a:rPr>
              <a:t>കുമിള്‍നാശിനികളുടെ </a:t>
            </a:r>
            <a:r>
              <a:rPr lang="ml-IN" b="1" dirty="0">
                <a:latin typeface="Meera" pitchFamily="2" charset="0"/>
                <a:cs typeface="Meera" pitchFamily="2" charset="0"/>
              </a:rPr>
              <a:t>വ്യാവസായിക നാമം ലഭിക്കുവാന്‍ ഇവിടെ ക്ലിക്ക് ചെയ്യുക</a:t>
            </a:r>
            <a:endParaRPr lang="en-US" b="1" dirty="0">
              <a:latin typeface="Meera" pitchFamily="2" charset="0"/>
              <a:cs typeface="Meer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3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248400" y="736937"/>
            <a:ext cx="2590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l-IN" sz="2000" b="1" spc="-300" dirty="0" smtClean="0">
                <a:solidFill>
                  <a:schemeClr val="accent6">
                    <a:lumMod val="75000"/>
                  </a:schemeClr>
                </a:solidFill>
                <a:latin typeface="Meera" pitchFamily="2" charset="0"/>
                <a:cs typeface="Meera" pitchFamily="2" charset="0"/>
              </a:rPr>
              <a:t>പച്ചക്കറിയിലെ രോഗ നിയന്ത്രണ മാര്‍ഗ്ഗങ്ങള്‍ക്കായി ഇവിടെ ക്ലിക്ക് ചെയ്യുക  </a:t>
            </a:r>
            <a:endParaRPr lang="en-US" sz="2000" b="1" spc="-300" dirty="0">
              <a:solidFill>
                <a:schemeClr val="accent6">
                  <a:lumMod val="75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486400" y="762000"/>
            <a:ext cx="685800" cy="10668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2399"/>
            <a:ext cx="4495800" cy="3071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Oval 3"/>
          <p:cNvSpPr/>
          <p:nvPr/>
        </p:nvSpPr>
        <p:spPr>
          <a:xfrm>
            <a:off x="3200400" y="838200"/>
            <a:ext cx="914400" cy="6096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Left Arrow 2"/>
          <p:cNvSpPr/>
          <p:nvPr/>
        </p:nvSpPr>
        <p:spPr>
          <a:xfrm>
            <a:off x="4419600" y="838200"/>
            <a:ext cx="979113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0" r="26984" b="33123"/>
          <a:stretch/>
        </p:blipFill>
        <p:spPr bwMode="auto">
          <a:xfrm>
            <a:off x="3418455" y="3592283"/>
            <a:ext cx="5496945" cy="2960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" name="Straight Arrow Connector 12"/>
          <p:cNvCxnSpPr/>
          <p:nvPr/>
        </p:nvCxnSpPr>
        <p:spPr>
          <a:xfrm rot="16200000" flipH="1">
            <a:off x="4495800" y="3352800"/>
            <a:ext cx="762000" cy="609600"/>
          </a:xfrm>
          <a:prstGeom prst="straightConnector1">
            <a:avLst/>
          </a:prstGeom>
          <a:ln>
            <a:prstDash val="lgDash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487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2770414" y="1216890"/>
            <a:ext cx="685800" cy="10668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9451" y="1088571"/>
            <a:ext cx="426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solidFill>
                  <a:schemeClr val="accent6">
                    <a:lumMod val="75000"/>
                  </a:schemeClr>
                </a:solidFill>
                <a:latin typeface="Meera" pitchFamily="2" charset="0"/>
                <a:cs typeface="Meera" pitchFamily="2" charset="0"/>
              </a:rPr>
              <a:t>പച്ചക്കറിയിലെ രോഗങ്ങള്‍ തിരഞ്ഞെടുക്കുന്നതിനുള്ള ഡ്രോപ്പ് ഡൌണ്‍ മെനുവിനായി ഇവിടെ ക്ലിക്ക് ചെയ്യുക </a:t>
            </a:r>
            <a:endParaRPr lang="en-US" sz="2000" b="1" spc="-300" dirty="0">
              <a:solidFill>
                <a:schemeClr val="accent6">
                  <a:lumMod val="75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3043" t="12327" r="435" b="5679"/>
          <a:stretch>
            <a:fillRect/>
          </a:stretch>
        </p:blipFill>
        <p:spPr bwMode="auto">
          <a:xfrm>
            <a:off x="304800" y="2514600"/>
            <a:ext cx="8458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8" descr="http://t3.gstatic.com/images?q=tbn:ANd9GcTNSLuW-i36c70r0SyrIeozmBP6-tdF8Tlzr4roAwc1rlyjZoBlaQ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18" t="5848" r="25442" b="6665"/>
          <a:stretch/>
        </p:blipFill>
        <p:spPr bwMode="auto">
          <a:xfrm rot="14233834">
            <a:off x="2234347" y="2095667"/>
            <a:ext cx="761586" cy="156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8800" y="3352800"/>
            <a:ext cx="1619250" cy="1095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622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200" y="3505200"/>
            <a:ext cx="86868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l-IN" sz="1600" b="1" spc="-150" dirty="0" smtClean="0">
                <a:latin typeface="Meera" pitchFamily="2" charset="0"/>
                <a:cs typeface="Meera" pitchFamily="2" charset="0"/>
              </a:rPr>
              <a:t>കീടനാശിനികളുടെ വിശദാംശമടങ്ങിയ പേജാണിത്. </a:t>
            </a:r>
            <a:endParaRPr lang="en-US" sz="1600" b="1" spc="-150" dirty="0" smtClean="0">
              <a:latin typeface="Meera" pitchFamily="2" charset="0"/>
              <a:cs typeface="Meera" pitchFamily="2" charset="0"/>
            </a:endParaRPr>
          </a:p>
          <a:p>
            <a:endParaRPr lang="ml-IN" sz="1600" b="1" spc="-150" dirty="0" smtClean="0">
              <a:latin typeface="Meera" pitchFamily="2" charset="0"/>
              <a:cs typeface="Meera" pitchFamily="2" charset="0"/>
            </a:endParaRPr>
          </a:p>
          <a:p>
            <a:r>
              <a:rPr lang="ml-IN" sz="1600" b="1" spc="-150" dirty="0" smtClean="0">
                <a:latin typeface="Meera" pitchFamily="2" charset="0"/>
                <a:cs typeface="Meera" pitchFamily="2" charset="0"/>
              </a:rPr>
              <a:t>പട്ടിക 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</a:rPr>
              <a:t> 1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</a:t>
            </a:r>
            <a:r>
              <a:rPr lang="ml-IN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ഉപയോഗിക്കേണ്ട കുമിള്‍നാശിനികളുടെ പേര്</a:t>
            </a:r>
            <a:endParaRPr lang="en-US" sz="1600" b="1" spc="-150" dirty="0" smtClean="0">
              <a:solidFill>
                <a:schemeClr val="accent6"/>
              </a:solidFill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r>
              <a:rPr lang="ml-IN" sz="1600" b="1" spc="-150" dirty="0" smtClean="0">
                <a:latin typeface="Meera" pitchFamily="2" charset="0"/>
                <a:cs typeface="Meera" pitchFamily="2" charset="0"/>
              </a:rPr>
              <a:t>പട്ടിക 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</a:rPr>
              <a:t> 2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</a:t>
            </a:r>
            <a:r>
              <a:rPr lang="ml-IN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ശുപാര്‍ശ ചെയ്തിട്ടുള്ള തോത് </a:t>
            </a:r>
            <a:endParaRPr lang="en-US" sz="1600" b="1" spc="-150" dirty="0" smtClean="0">
              <a:solidFill>
                <a:srgbClr val="FF0000"/>
              </a:solidFill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r>
              <a:rPr lang="ml-IN" sz="1600" b="1" spc="-150" dirty="0" smtClean="0">
                <a:latin typeface="Meera" pitchFamily="2" charset="0"/>
                <a:cs typeface="Meera" pitchFamily="2" charset="0"/>
              </a:rPr>
              <a:t>പട്ടിക 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</a:rPr>
              <a:t> 3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</a:t>
            </a:r>
            <a:r>
              <a:rPr lang="ml-IN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ഒരു ലിറ്ററിലേക്ക് വേണ്ട ഉല്പന്നത്തിന്റെ അളവ് </a:t>
            </a:r>
            <a:endParaRPr lang="ml-IN" sz="1600" b="1" spc="-150" dirty="0" smtClean="0">
              <a:solidFill>
                <a:schemeClr val="accent6"/>
              </a:solidFill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r>
              <a:rPr lang="ml-IN" sz="1600" b="1" spc="-150" dirty="0" smtClean="0">
                <a:latin typeface="Meera" pitchFamily="2" charset="0"/>
                <a:cs typeface="Meera" pitchFamily="2" charset="0"/>
              </a:rPr>
              <a:t>പട്ടിക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</a:rPr>
              <a:t> 4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</a:t>
            </a:r>
            <a:r>
              <a:rPr lang="en-US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10 </a:t>
            </a:r>
            <a:r>
              <a:rPr lang="ml-IN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ലിറ്ററിലേക്ക് വേണ്ട ഉല്പന്നത്തിന്റെ അളവ് </a:t>
            </a:r>
            <a:r>
              <a:rPr lang="en-US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(</a:t>
            </a:r>
            <a:r>
              <a:rPr lang="ml-IN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നാപ്‌ സാക്ക് സ്പ്രേയറിലേക്ക്</a:t>
            </a:r>
            <a:r>
              <a:rPr lang="en-US" sz="1600" b="1" spc="-150" dirty="0" smtClean="0">
                <a:solidFill>
                  <a:schemeClr val="accent6">
                    <a:lumMod val="50000"/>
                  </a:schemeClr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) </a:t>
            </a:r>
          </a:p>
          <a:p>
            <a:r>
              <a:rPr lang="ml-IN" sz="1600" b="1" spc="-150" dirty="0" smtClean="0">
                <a:latin typeface="Meera" pitchFamily="2" charset="0"/>
                <a:cs typeface="Meera" pitchFamily="2" charset="0"/>
              </a:rPr>
              <a:t>പട്ടിക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</a:rPr>
              <a:t> 5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200 </a:t>
            </a:r>
            <a:r>
              <a:rPr lang="ml-IN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ലിറ്ററിലേക്ക് വേണ്ട ഉല്പന്നത്തിന്റെ അളവ് 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(</a:t>
            </a:r>
            <a:r>
              <a:rPr lang="ml-IN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ഏക്കറിന്</a:t>
            </a:r>
            <a:r>
              <a:rPr lang="en-US" sz="1600" b="1" spc="-150" dirty="0" smtClean="0">
                <a:solidFill>
                  <a:schemeClr val="tx1">
                    <a:lumMod val="75000"/>
                  </a:schemeClr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)</a:t>
            </a:r>
          </a:p>
          <a:p>
            <a:r>
              <a:rPr lang="ml-IN" sz="1600" b="1" spc="-150" dirty="0" smtClean="0">
                <a:latin typeface="Meera" pitchFamily="2" charset="0"/>
                <a:cs typeface="Meera" pitchFamily="2" charset="0"/>
              </a:rPr>
              <a:t>പട്ടിക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</a:rPr>
              <a:t> 6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</a:t>
            </a:r>
            <a:r>
              <a:rPr lang="en-US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500 </a:t>
            </a:r>
            <a:r>
              <a:rPr lang="ml-IN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ലിറ്ററിലേക്ക് വേണ്ട ഉല്പന്നത്തിന്റെ അളവ്</a:t>
            </a:r>
            <a:r>
              <a:rPr lang="en-US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 (</a:t>
            </a:r>
            <a:r>
              <a:rPr lang="ml-IN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ഹെക്ടറിന്</a:t>
            </a:r>
            <a:r>
              <a:rPr lang="en-US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)</a:t>
            </a:r>
          </a:p>
          <a:p>
            <a:r>
              <a:rPr lang="ml-IN" sz="1600" b="1" spc="-150" dirty="0" smtClean="0">
                <a:latin typeface="Meera" pitchFamily="2" charset="0"/>
                <a:cs typeface="Meera" pitchFamily="2" charset="0"/>
              </a:rPr>
              <a:t>പട്ടിക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</a:rPr>
              <a:t> 7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</a:t>
            </a:r>
            <a:r>
              <a:rPr lang="ml-IN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ഉപഗോഗിക്കേണ്ട രീതിയും സമയവും</a:t>
            </a:r>
            <a:r>
              <a:rPr lang="ml-IN" sz="240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 </a:t>
            </a:r>
            <a:endParaRPr lang="en-US" sz="2400" dirty="0" smtClean="0">
              <a:solidFill>
                <a:schemeClr val="accent6"/>
              </a:solidFill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12" r="26984" b="37286"/>
          <a:stretch/>
        </p:blipFill>
        <p:spPr bwMode="auto">
          <a:xfrm>
            <a:off x="609600" y="152509"/>
            <a:ext cx="7848600" cy="3124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080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7771" y="2286000"/>
            <a:ext cx="342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സുരക്ഷിത രോഗ  നിയന്ത്ര ണോപാധികള്‍ക്കായി ഇവിടെ ക്ലിക്ക് ചെയ്യുക</a:t>
            </a:r>
            <a:endParaRPr lang="en-US" sz="2000" b="1" spc="-300" dirty="0">
              <a:solidFill>
                <a:schemeClr val="accent4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33600" y="5077045"/>
            <a:ext cx="3962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സംയോജിത രോഗ നിയന്ത്രണ മാര്‍ഗ്ഗങ്ങളെക്കുറിച്ച്  അറിയാന്‍ ഇവിടെ ക്ലിക്ക് ചെയ്യുക </a:t>
            </a:r>
            <a:endParaRPr lang="en-US" sz="2000" b="1" spc="-300" dirty="0">
              <a:solidFill>
                <a:schemeClr val="accent4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838200"/>
            <a:ext cx="531884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Oval 9"/>
          <p:cNvSpPr/>
          <p:nvPr/>
        </p:nvSpPr>
        <p:spPr>
          <a:xfrm>
            <a:off x="3733800" y="3048000"/>
            <a:ext cx="1143000" cy="82086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Left Arrow 3"/>
          <p:cNvSpPr/>
          <p:nvPr/>
        </p:nvSpPr>
        <p:spPr>
          <a:xfrm rot="20316712">
            <a:off x="4799367" y="2916684"/>
            <a:ext cx="1418621" cy="2611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Left Arrow 7"/>
          <p:cNvSpPr/>
          <p:nvPr/>
        </p:nvSpPr>
        <p:spPr>
          <a:xfrm rot="1948120">
            <a:off x="3191069" y="4677592"/>
            <a:ext cx="762000" cy="291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2362200" y="3733800"/>
            <a:ext cx="990600" cy="7620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3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724400" y="130629"/>
            <a:ext cx="411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solidFill>
                  <a:schemeClr val="tx1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ഉദാഹരണം 3:  കള നിയന്ത്രണം</a:t>
            </a:r>
            <a:endParaRPr lang="en-US" sz="2000" b="1" spc="-300" dirty="0">
              <a:solidFill>
                <a:schemeClr val="tx1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572000" y="1066800"/>
            <a:ext cx="685800" cy="10668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57800" y="990600"/>
            <a:ext cx="335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solidFill>
                  <a:schemeClr val="accent6">
                    <a:lumMod val="75000"/>
                  </a:schemeClr>
                </a:solidFill>
                <a:latin typeface="Meera" pitchFamily="2" charset="0"/>
                <a:cs typeface="Meera" pitchFamily="2" charset="0"/>
              </a:rPr>
              <a:t>കളനിയന്ത്രണത്തിനായുള്ള മെനുവിനായി ‘കളനിയന്ത്രണം’ എന്ന ബട്ടണ്‍ ക്ലിക്ക് ചെയ്യുക </a:t>
            </a:r>
            <a:endParaRPr lang="en-US" sz="2000" b="1" spc="-300" dirty="0">
              <a:solidFill>
                <a:schemeClr val="accent6">
                  <a:lumMod val="75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15811" r="8743" b="4724"/>
          <a:stretch>
            <a:fillRect/>
          </a:stretch>
        </p:blipFill>
        <p:spPr bwMode="auto">
          <a:xfrm>
            <a:off x="626377" y="152400"/>
            <a:ext cx="38100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2122714" y="3298370"/>
            <a:ext cx="817326" cy="381001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" t="4897" r="27258" b="11395"/>
          <a:stretch/>
        </p:blipFill>
        <p:spPr bwMode="auto">
          <a:xfrm>
            <a:off x="3741058" y="2667000"/>
            <a:ext cx="4869542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2667000" y="3573236"/>
            <a:ext cx="1295400" cy="770164"/>
          </a:xfrm>
          <a:prstGeom prst="straightConnector1">
            <a:avLst/>
          </a:prstGeom>
          <a:ln>
            <a:prstDash val="lgDash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7391400" y="5334000"/>
            <a:ext cx="0" cy="914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810000" y="6096000"/>
            <a:ext cx="541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latin typeface="Meera" pitchFamily="2" charset="0"/>
                <a:cs typeface="Meera" pitchFamily="2" charset="0"/>
              </a:rPr>
              <a:t>ഇവിടെ ക്ലിക്ക് ചെയ്‌താല്‍ കളനാശിനികളുടെ വ്യാവസായിക നാമം ലഭിക്കും </a:t>
            </a:r>
            <a:endParaRPr lang="en-US" sz="2000" b="1" spc="-300" dirty="0">
              <a:latin typeface="Meera" pitchFamily="2" charset="0"/>
              <a:cs typeface="Meer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74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685800" y="609600"/>
            <a:ext cx="685800" cy="10668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71600" y="762000"/>
            <a:ext cx="3124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l-IN" sz="2000" b="1" dirty="0" smtClean="0">
                <a:solidFill>
                  <a:schemeClr val="accent6">
                    <a:lumMod val="75000"/>
                  </a:schemeClr>
                </a:solidFill>
                <a:latin typeface="Meera" pitchFamily="2" charset="0"/>
                <a:cs typeface="Meera" pitchFamily="2" charset="0"/>
              </a:rPr>
              <a:t>നെല്ലിലെ കളനിയന്ത്രണത്തിനായുള്ള മെനുവിനായി ഇവിടെ ക്ലിക്ക് ചെയ്യുക 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166582"/>
            <a:ext cx="3581400" cy="257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4800600" y="905436"/>
            <a:ext cx="762000" cy="542364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16" b="29610"/>
          <a:stretch/>
        </p:blipFill>
        <p:spPr bwMode="auto">
          <a:xfrm>
            <a:off x="296927" y="3233057"/>
            <a:ext cx="4884673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Straight Arrow Connector 9"/>
          <p:cNvCxnSpPr/>
          <p:nvPr/>
        </p:nvCxnSpPr>
        <p:spPr>
          <a:xfrm rot="5400000">
            <a:off x="3086099" y="1485901"/>
            <a:ext cx="2133599" cy="1904997"/>
          </a:xfrm>
          <a:prstGeom prst="straightConnector1">
            <a:avLst/>
          </a:prstGeom>
          <a:ln>
            <a:prstDash val="lgDash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450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58910" y="304800"/>
            <a:ext cx="411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solidFill>
                  <a:schemeClr val="accent6">
                    <a:lumMod val="75000"/>
                  </a:schemeClr>
                </a:solidFill>
                <a:latin typeface="Meera" pitchFamily="2" charset="0"/>
                <a:cs typeface="Meera" pitchFamily="2" charset="0"/>
              </a:rPr>
              <a:t>വിളരീതി തിരഞ്ഞെടുക്കുന്നതിനുള്ള ഡ്രോപ്പ് ഡൌണ്‍ മെനുവിനായി ഇവിടെ ക്ലിക്ക് ചെയ്യുക </a:t>
            </a:r>
            <a:endParaRPr lang="en-US" sz="2000" b="1" spc="-300" dirty="0">
              <a:solidFill>
                <a:schemeClr val="accent6">
                  <a:lumMod val="75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2514600" y="304800"/>
            <a:ext cx="685800" cy="10668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905000"/>
            <a:ext cx="7391399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8" descr="http://t3.gstatic.com/images?q=tbn:ANd9GcTNSLuW-i36c70r0SyrIeozmBP6-tdF8Tlzr4roAwc1rlyjZoBlaQ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18" t="5848" r="25442" b="6665"/>
          <a:stretch/>
        </p:blipFill>
        <p:spPr bwMode="auto">
          <a:xfrm rot="14164475">
            <a:off x="2290671" y="1284728"/>
            <a:ext cx="791648" cy="153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8800" y="2667000"/>
            <a:ext cx="13811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5912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5800" y="3780234"/>
            <a:ext cx="8153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b="1" dirty="0" smtClean="0">
                <a:latin typeface="Meera" pitchFamily="2" charset="0"/>
                <a:cs typeface="Meera" pitchFamily="2" charset="0"/>
              </a:rPr>
              <a:t>                  ഇപ്പോള്‍ ലഭിക്കുന്ന  പേജ് </a:t>
            </a:r>
          </a:p>
          <a:p>
            <a:endParaRPr lang="en-US" b="1" dirty="0" smtClean="0">
              <a:latin typeface="Meera" pitchFamily="2" charset="0"/>
              <a:cs typeface="Meera" pitchFamily="2" charset="0"/>
            </a:endParaRPr>
          </a:p>
          <a:p>
            <a:r>
              <a:rPr lang="ml-IN" b="1" dirty="0" smtClean="0">
                <a:latin typeface="Meera" pitchFamily="2" charset="0"/>
                <a:cs typeface="Meera" pitchFamily="2" charset="0"/>
              </a:rPr>
              <a:t>പട്ടിക</a:t>
            </a:r>
            <a:r>
              <a:rPr lang="en-US" b="1" dirty="0" smtClean="0">
                <a:latin typeface="Meera" pitchFamily="2" charset="0"/>
                <a:cs typeface="Meera" pitchFamily="2" charset="0"/>
              </a:rPr>
              <a:t> 1</a:t>
            </a:r>
            <a:r>
              <a:rPr lang="en-US" b="1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</a:t>
            </a:r>
            <a:r>
              <a:rPr lang="ml-IN" b="1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കളകള്‍</a:t>
            </a:r>
            <a:endParaRPr lang="en-US" b="1" dirty="0" smtClean="0">
              <a:solidFill>
                <a:schemeClr val="accent6"/>
              </a:solidFill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r>
              <a:rPr lang="ml-IN" b="1" dirty="0" smtClean="0">
                <a:latin typeface="Meera" pitchFamily="2" charset="0"/>
                <a:cs typeface="Meera" pitchFamily="2" charset="0"/>
              </a:rPr>
              <a:t>പട്ടിക</a:t>
            </a:r>
            <a:r>
              <a:rPr lang="en-US" b="1" dirty="0" smtClean="0">
                <a:latin typeface="Meera" pitchFamily="2" charset="0"/>
                <a:cs typeface="Meera" pitchFamily="2" charset="0"/>
              </a:rPr>
              <a:t> 2</a:t>
            </a:r>
            <a:r>
              <a:rPr lang="en-US" b="1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</a:t>
            </a:r>
            <a:r>
              <a:rPr lang="ml-IN" b="1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കളനാശിനിയുടെ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 </a:t>
            </a:r>
            <a:r>
              <a:rPr lang="ml-IN" b="1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പേര് </a:t>
            </a:r>
            <a:endParaRPr lang="en-US" b="1" dirty="0" smtClean="0"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r>
              <a:rPr lang="ml-IN" b="1" dirty="0" smtClean="0">
                <a:latin typeface="Meera" pitchFamily="2" charset="0"/>
                <a:cs typeface="Meera" pitchFamily="2" charset="0"/>
              </a:rPr>
              <a:t>പട്ടിക</a:t>
            </a:r>
            <a:r>
              <a:rPr lang="en-US" b="1" dirty="0" smtClean="0">
                <a:latin typeface="Meera" pitchFamily="2" charset="0"/>
                <a:cs typeface="Meera" pitchFamily="2" charset="0"/>
              </a:rPr>
              <a:t> </a:t>
            </a:r>
            <a:r>
              <a:rPr lang="en-US" b="1" dirty="0" smtClean="0">
                <a:latin typeface="Meera" pitchFamily="2" charset="0"/>
                <a:cs typeface="Meera" pitchFamily="2" charset="0"/>
              </a:rPr>
              <a:t>3</a:t>
            </a:r>
            <a:r>
              <a:rPr lang="en-US" b="1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</a:t>
            </a:r>
            <a:r>
              <a:rPr lang="ml-IN" b="1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 </a:t>
            </a:r>
            <a:r>
              <a:rPr lang="ml-IN" b="1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കളനാശിനിയുടെ വ്യവസായിക നാമം </a:t>
            </a:r>
            <a:endParaRPr lang="en-US" b="1" dirty="0" smtClean="0">
              <a:solidFill>
                <a:schemeClr val="accent6"/>
              </a:solidFill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r>
              <a:rPr lang="ml-IN" b="1" dirty="0" smtClean="0">
                <a:latin typeface="Meera" pitchFamily="2" charset="0"/>
                <a:cs typeface="Meera" pitchFamily="2" charset="0"/>
              </a:rPr>
              <a:t>പട്ടിക</a:t>
            </a:r>
            <a:r>
              <a:rPr lang="en-US" b="1" dirty="0" smtClean="0">
                <a:latin typeface="Meera" pitchFamily="2" charset="0"/>
                <a:cs typeface="Meera" pitchFamily="2" charset="0"/>
              </a:rPr>
              <a:t> 4</a:t>
            </a:r>
            <a:r>
              <a:rPr lang="en-US" b="1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</a:t>
            </a:r>
            <a:r>
              <a:rPr lang="ml-IN" b="1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ഒരു ഏക്കറിലേക്ക് ശുപാര്‍ശ ചെയ്തിട്ടുള്ള തോത് </a:t>
            </a:r>
            <a:endParaRPr lang="en-US" b="1" dirty="0" smtClean="0">
              <a:solidFill>
                <a:schemeClr val="accent6">
                  <a:lumMod val="50000"/>
                </a:schemeClr>
              </a:solidFill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r>
              <a:rPr lang="ml-IN" b="1" dirty="0" smtClean="0">
                <a:latin typeface="Meera" pitchFamily="2" charset="0"/>
                <a:cs typeface="Meera" pitchFamily="2" charset="0"/>
              </a:rPr>
              <a:t>പട്ടിക</a:t>
            </a:r>
            <a:r>
              <a:rPr lang="en-US" b="1" dirty="0" smtClean="0">
                <a:latin typeface="Meera" pitchFamily="2" charset="0"/>
                <a:cs typeface="Meera" pitchFamily="2" charset="0"/>
              </a:rPr>
              <a:t> 5</a:t>
            </a:r>
            <a:r>
              <a:rPr lang="en-US" b="1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</a:t>
            </a:r>
            <a:r>
              <a:rPr lang="ml-IN" b="1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ഒരു ഏക്കറില്‍ ഉപയോഗിക്കേണ്ട ഉല്പന്നത്തിന്റെ അളവ് </a:t>
            </a:r>
            <a:endParaRPr lang="en-US" b="1" dirty="0" smtClean="0">
              <a:solidFill>
                <a:schemeClr val="accent6"/>
              </a:solidFill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r>
              <a:rPr lang="ml-IN" b="1" dirty="0" smtClean="0">
                <a:latin typeface="Meera" pitchFamily="2" charset="0"/>
                <a:cs typeface="Meera" pitchFamily="2" charset="0"/>
              </a:rPr>
              <a:t>പട്ടിക </a:t>
            </a:r>
            <a:r>
              <a:rPr lang="en-US" b="1" dirty="0" smtClean="0">
                <a:latin typeface="Meera" pitchFamily="2" charset="0"/>
                <a:cs typeface="Meera" pitchFamily="2" charset="0"/>
              </a:rPr>
              <a:t>6</a:t>
            </a:r>
            <a:r>
              <a:rPr lang="en-US" b="1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 </a:t>
            </a:r>
            <a:r>
              <a:rPr lang="ml-IN" b="1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ഉപഗോഗിക്കേണ്ട രീതിയും സമയവും </a:t>
            </a:r>
            <a:endParaRPr lang="en-US" b="1" dirty="0" smtClean="0">
              <a:solidFill>
                <a:schemeClr val="accent6">
                  <a:lumMod val="50000"/>
                </a:schemeClr>
              </a:solidFill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" t="18241" r="36130" b="35456"/>
          <a:stretch/>
        </p:blipFill>
        <p:spPr bwMode="auto">
          <a:xfrm>
            <a:off x="838200" y="183944"/>
            <a:ext cx="7543800" cy="3473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700" y="2981235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b="1" spc="-300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മറ്റുവിളകളിലെ കള നിയന്ത്രണത്തിനായി ഇവിടെ ക്ലിക്ക് ചെയ്യുക </a:t>
            </a:r>
            <a:endParaRPr lang="en-US" b="1" spc="-300" dirty="0">
              <a:solidFill>
                <a:schemeClr val="accent4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540127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b="1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വിവിധതരം കളനാശിനികള്‍ക്കായി ഇവിടെ ക്ലിക്ക് ചെയ്യുക </a:t>
            </a:r>
            <a:endParaRPr lang="en-US" b="1" dirty="0">
              <a:solidFill>
                <a:schemeClr val="accent4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81800" y="154193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b="1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rPr>
              <a:t> </a:t>
            </a:r>
            <a:r>
              <a:rPr lang="ml-IN" b="1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  </a:t>
            </a:r>
            <a:endParaRPr lang="en-US" b="1" dirty="0">
              <a:solidFill>
                <a:schemeClr val="accent4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34000" y="495300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b="1" spc="-300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ജൈവീക കള</a:t>
            </a:r>
            <a:r>
              <a:rPr lang="ml-IN" b="1" spc="-300" dirty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നിയന്ത്രണത്തിനായി </a:t>
            </a:r>
          </a:p>
          <a:p>
            <a:r>
              <a:rPr lang="ml-IN" b="1" spc="-300" dirty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ഇവിടെ ക്ലിക്ക് </a:t>
            </a:r>
            <a:r>
              <a:rPr lang="ml-IN" b="1" spc="-300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ചെയ്യുക</a:t>
            </a:r>
            <a:r>
              <a:rPr lang="ml-IN" b="1" spc="-300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 </a:t>
            </a:r>
            <a:endParaRPr lang="en-US" b="1" spc="-300" dirty="0">
              <a:solidFill>
                <a:schemeClr val="accent4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762000"/>
            <a:ext cx="4253373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2" name="Straight Arrow Connector 41"/>
          <p:cNvCxnSpPr/>
          <p:nvPr/>
        </p:nvCxnSpPr>
        <p:spPr>
          <a:xfrm flipV="1">
            <a:off x="4191000" y="4401235"/>
            <a:ext cx="0" cy="1237565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966332" y="3553521"/>
            <a:ext cx="685800" cy="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5943600" y="3581400"/>
            <a:ext cx="0" cy="137160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5932715" y="2216062"/>
            <a:ext cx="772885" cy="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539373" y="1752600"/>
            <a:ext cx="260462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l-IN" b="1" spc="-300" dirty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സംയോജിത കള</a:t>
            </a:r>
            <a:endParaRPr lang="en-US" spc="-300" dirty="0">
              <a:latin typeface="Meera" pitchFamily="2" charset="0"/>
              <a:cs typeface="Meera" pitchFamily="2" charset="0"/>
            </a:endParaRPr>
          </a:p>
          <a:p>
            <a:r>
              <a:rPr lang="ml-IN" b="1" spc="-300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നിയന്ത്രണത്തിനെക്കുറിച്ചുള്ള </a:t>
            </a:r>
            <a:r>
              <a:rPr lang="ml-IN" b="1" spc="-300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വിവരങ്ങള്‍ക്ക് ഇവിടെ ക്ലിക്ക് ചെയ്യുക </a:t>
            </a:r>
            <a:endParaRPr lang="en-US" spc="-300" dirty="0" smtClean="0">
              <a:latin typeface="Meera" pitchFamily="2" charset="0"/>
              <a:cs typeface="Meera" pitchFamily="2" charset="0"/>
            </a:endParaRPr>
          </a:p>
          <a:p>
            <a:endParaRPr lang="en-US" dirty="0">
              <a:latin typeface="Meera" pitchFamily="2" charset="0"/>
              <a:cs typeface="Meer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04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00800" y="2590800"/>
            <a:ext cx="2895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l-IN" sz="2400" b="1" spc="-300" dirty="0" smtClean="0">
                <a:solidFill>
                  <a:srgbClr val="333399"/>
                </a:solidFill>
                <a:latin typeface="Meera" pitchFamily="2" charset="0"/>
                <a:cs typeface="Meera" pitchFamily="2" charset="0"/>
              </a:rPr>
              <a:t>ഇതാണ് കെ.എ.യു. ഇ-വിള ഡോക്ടറുടെ ഹോം പേജ് </a:t>
            </a:r>
            <a:endParaRPr lang="en-US" sz="2400" spc="-300" dirty="0">
              <a:latin typeface="Meera" pitchFamily="2" charset="0"/>
              <a:cs typeface="Meera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14" b="8662"/>
          <a:stretch/>
        </p:blipFill>
        <p:spPr bwMode="auto">
          <a:xfrm>
            <a:off x="152400" y="762000"/>
            <a:ext cx="5867400" cy="521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ft Arrow 3"/>
          <p:cNvSpPr/>
          <p:nvPr/>
        </p:nvSpPr>
        <p:spPr>
          <a:xfrm>
            <a:off x="5715000" y="3137815"/>
            <a:ext cx="685800" cy="51978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2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905000"/>
            <a:ext cx="2438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കീട നിയന്ത്രണ സഹായിക്കായി ഇവിടെ ക്ലിക്ക് ചെയ്യുക  </a:t>
            </a:r>
            <a:endParaRPr lang="en-US" sz="2000" b="1" spc="-300" dirty="0">
              <a:solidFill>
                <a:schemeClr val="accent4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53200" y="1752600"/>
            <a:ext cx="289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രോഗ നിയന്ത്രണത്തിനുള്ള സഹായിക്കായി ഇവിടെ ക്ലിക്ക് ചെയ്യുക </a:t>
            </a:r>
            <a:endParaRPr lang="en-US" sz="2000" b="1" spc="-300" dirty="0">
              <a:solidFill>
                <a:schemeClr val="accent4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0400" y="5029200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കളനിയന്ത്രണ സഹായിക്കായി ഇവിടെ ക്ലിക്ക് ചെയ്യുക </a:t>
            </a:r>
            <a:endParaRPr lang="en-US" sz="2000" b="1" spc="-300" dirty="0">
              <a:solidFill>
                <a:schemeClr val="accent4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5811" r="8743" b="4724"/>
          <a:stretch>
            <a:fillRect/>
          </a:stretch>
        </p:blipFill>
        <p:spPr bwMode="auto">
          <a:xfrm>
            <a:off x="2590800" y="838200"/>
            <a:ext cx="38100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Left Arrow 6"/>
          <p:cNvSpPr/>
          <p:nvPr/>
        </p:nvSpPr>
        <p:spPr>
          <a:xfrm rot="18916108">
            <a:off x="6000841" y="2584946"/>
            <a:ext cx="581905" cy="4021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Left Arrow 4"/>
          <p:cNvSpPr/>
          <p:nvPr/>
        </p:nvSpPr>
        <p:spPr>
          <a:xfrm rot="12765516">
            <a:off x="2348515" y="2640059"/>
            <a:ext cx="581905" cy="4021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Left Arrow 7"/>
          <p:cNvSpPr/>
          <p:nvPr/>
        </p:nvSpPr>
        <p:spPr>
          <a:xfrm rot="5024820">
            <a:off x="4436394" y="4224868"/>
            <a:ext cx="581905" cy="4021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79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304800"/>
            <a:ext cx="4229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solidFill>
                  <a:schemeClr val="tx1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ഉദാഹരണം </a:t>
            </a:r>
            <a:r>
              <a:rPr lang="en-US" sz="2000" b="1" spc="-300" dirty="0" smtClean="0">
                <a:solidFill>
                  <a:schemeClr val="tx1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 1: </a:t>
            </a:r>
            <a:r>
              <a:rPr lang="ml-IN" sz="2000" b="1" spc="-300" dirty="0" smtClean="0">
                <a:solidFill>
                  <a:schemeClr val="tx1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കീട നിയന്ത്രണം </a:t>
            </a:r>
            <a:endParaRPr lang="en-US" sz="2000" b="1" spc="-300" dirty="0">
              <a:solidFill>
                <a:schemeClr val="tx1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3733800" y="2052625"/>
            <a:ext cx="17526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752600" y="762000"/>
            <a:ext cx="274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b="1" dirty="0" smtClean="0">
                <a:solidFill>
                  <a:schemeClr val="accent6">
                    <a:lumMod val="75000"/>
                  </a:schemeClr>
                </a:solidFill>
                <a:latin typeface="Meera" pitchFamily="2" charset="0"/>
                <a:cs typeface="Meera" pitchFamily="2" charset="0"/>
              </a:rPr>
              <a:t>കീട നിയന്ത്രണ സഹായി ലഭിക്കുവാന്‍ ‘കീട നിയന്ത്രണം’ എന്ന ബട്ടണില്‍ ക്ലിക്ക് ചെയ്യുക</a:t>
            </a:r>
            <a:endParaRPr lang="en-US" b="1" dirty="0">
              <a:solidFill>
                <a:schemeClr val="accent6">
                  <a:lumMod val="75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990600" y="685800"/>
            <a:ext cx="685800" cy="10668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 l="15811" r="8743" b="4724"/>
          <a:stretch>
            <a:fillRect/>
          </a:stretch>
        </p:blipFill>
        <p:spPr bwMode="auto">
          <a:xfrm>
            <a:off x="5334000" y="0"/>
            <a:ext cx="38100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Oval 11"/>
          <p:cNvSpPr/>
          <p:nvPr/>
        </p:nvSpPr>
        <p:spPr>
          <a:xfrm>
            <a:off x="5562600" y="1828800"/>
            <a:ext cx="609600" cy="491192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Down Arrow 6"/>
          <p:cNvSpPr/>
          <p:nvPr/>
        </p:nvSpPr>
        <p:spPr>
          <a:xfrm>
            <a:off x="3352800" y="2133600"/>
            <a:ext cx="3810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4" r="32208" b="7317"/>
          <a:stretch/>
        </p:blipFill>
        <p:spPr bwMode="auto">
          <a:xfrm>
            <a:off x="457200" y="2780371"/>
            <a:ext cx="4201886" cy="3849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4000" y="5181600"/>
            <a:ext cx="320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dirty="0" smtClean="0">
                <a:latin typeface="Meera" pitchFamily="2" charset="0"/>
                <a:cs typeface="Meera" pitchFamily="2" charset="0"/>
              </a:rPr>
              <a:t>കീടനാശിനികളുടെ വ്യാവസായിക നാമം ലഭിക്കുവാന്‍ ഇവിടെ ക്ലിക്ക് ചെയ്യുക</a:t>
            </a:r>
            <a:endParaRPr lang="en-US" sz="2000" b="1" dirty="0">
              <a:latin typeface="Meera" pitchFamily="2" charset="0"/>
              <a:cs typeface="Meera" pitchFamily="2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4533900" y="5843319"/>
            <a:ext cx="8001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999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1066800"/>
            <a:ext cx="3124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l-IN" sz="2000" b="1" spc="-300" dirty="0" smtClean="0">
                <a:solidFill>
                  <a:schemeClr val="accent6">
                    <a:lumMod val="75000"/>
                  </a:schemeClr>
                </a:solidFill>
                <a:latin typeface="Meera" pitchFamily="2" charset="0"/>
                <a:cs typeface="Meera" pitchFamily="2" charset="0"/>
              </a:rPr>
              <a:t>നെല്ലിലെ കീട നിയന്ത്രണത്തിനായി ‘നെല്ല്’ എന്ന ബട്ടണ്‍ ക്ലിക്ക് ചെയ്യുക </a:t>
            </a:r>
            <a:endParaRPr lang="en-US" sz="2000" b="1" spc="-300" dirty="0">
              <a:solidFill>
                <a:schemeClr val="accent6">
                  <a:lumMod val="75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066800" y="914400"/>
            <a:ext cx="685800" cy="10668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3217" y="0"/>
            <a:ext cx="364078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Down Arrow 2"/>
          <p:cNvSpPr/>
          <p:nvPr/>
        </p:nvSpPr>
        <p:spPr>
          <a:xfrm rot="16611432">
            <a:off x="5036389" y="1040033"/>
            <a:ext cx="388201" cy="1635266"/>
          </a:xfrm>
          <a:prstGeom prst="downArrow">
            <a:avLst>
              <a:gd name="adj1" fmla="val 21788"/>
              <a:gd name="adj2" fmla="val 678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6172200" y="1752600"/>
            <a:ext cx="685800" cy="542591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4" r="25155" b="19006"/>
          <a:stretch/>
        </p:blipFill>
        <p:spPr bwMode="auto">
          <a:xfrm>
            <a:off x="152400" y="2971800"/>
            <a:ext cx="5246914" cy="3439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Straight Arrow Connector 10"/>
          <p:cNvCxnSpPr/>
          <p:nvPr/>
        </p:nvCxnSpPr>
        <p:spPr>
          <a:xfrm flipH="1">
            <a:off x="4395530" y="2286000"/>
            <a:ext cx="1090870" cy="914400"/>
          </a:xfrm>
          <a:prstGeom prst="straightConnector1">
            <a:avLst/>
          </a:prstGeom>
          <a:ln>
            <a:prstDash val="lgDash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282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242982"/>
            <a:ext cx="1771650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71600" y="1041737"/>
            <a:ext cx="426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solidFill>
                  <a:schemeClr val="accent6">
                    <a:lumMod val="75000"/>
                  </a:schemeClr>
                </a:solidFill>
                <a:latin typeface="Meera" pitchFamily="2" charset="0"/>
                <a:cs typeface="Meera" pitchFamily="2" charset="0"/>
              </a:rPr>
              <a:t>നെല്ലിലെ കീടങ്ങളെ തിരഞ്ഞെടുക്കുന്നതിനുള്ള ഡ്രോപ്പ് ഡൌണ്‍ മെനുവിനായി ഇവിടെ ക്ലിക്ക് ചെയ്യുക </a:t>
            </a:r>
            <a:endParaRPr lang="en-US" sz="2000" b="1" spc="-300" dirty="0">
              <a:solidFill>
                <a:schemeClr val="accent6">
                  <a:lumMod val="75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552700" y="3124200"/>
            <a:ext cx="342900" cy="381000"/>
          </a:xfrm>
          <a:prstGeom prst="straightConnector1">
            <a:avLst/>
          </a:prstGeom>
          <a:ln>
            <a:solidFill>
              <a:schemeClr val="accent6"/>
            </a:solidFill>
            <a:prstDash val="sysDot"/>
            <a:tailEnd type="arrow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685800" y="914400"/>
            <a:ext cx="685800" cy="10668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590800"/>
            <a:ext cx="7086600" cy="321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8" descr="http://t3.gstatic.com/images?q=tbn:ANd9GcTNSLuW-i36c70r0SyrIeozmBP6-tdF8Tlzr4roAwc1rlyjZoBlaQ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18" t="5848" r="25442" b="6665"/>
          <a:stretch/>
        </p:blipFill>
        <p:spPr bwMode="auto">
          <a:xfrm rot="14210810">
            <a:off x="3216845" y="2040682"/>
            <a:ext cx="809607" cy="1569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7000" y="3429000"/>
            <a:ext cx="261937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579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457200" y="3891677"/>
            <a:ext cx="8686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l-IN" sz="1600" b="1" spc="-150" dirty="0" smtClean="0">
                <a:latin typeface="Meera" pitchFamily="2" charset="0"/>
                <a:cs typeface="Meera" pitchFamily="2" charset="0"/>
              </a:rPr>
              <a:t>കീടനാശിനികളുടെ വിശദാംശമടങ്ങിയ പേജാണിത്. </a:t>
            </a:r>
            <a:endParaRPr lang="en-US" sz="1600" b="1" spc="-150" dirty="0" smtClean="0">
              <a:latin typeface="Meera" pitchFamily="2" charset="0"/>
              <a:cs typeface="Meera" pitchFamily="2" charset="0"/>
            </a:endParaRPr>
          </a:p>
          <a:p>
            <a:endParaRPr lang="ml-IN" sz="1600" b="1" spc="-150" dirty="0" smtClean="0">
              <a:latin typeface="Meera" pitchFamily="2" charset="0"/>
              <a:cs typeface="Meera" pitchFamily="2" charset="0"/>
            </a:endParaRPr>
          </a:p>
          <a:p>
            <a:r>
              <a:rPr lang="ml-IN" sz="1600" b="1" spc="-150" dirty="0" smtClean="0">
                <a:latin typeface="Meera" pitchFamily="2" charset="0"/>
                <a:cs typeface="Meera" pitchFamily="2" charset="0"/>
              </a:rPr>
              <a:t>പട്ടിക 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</a:rPr>
              <a:t> 1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</a:t>
            </a:r>
            <a:r>
              <a:rPr lang="ml-IN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ഉപയോഗിക്കേണ്ട കീടനാശിനികളുടെ പേര്</a:t>
            </a:r>
            <a:endParaRPr lang="en-US" sz="1600" b="1" spc="-150" dirty="0" smtClean="0">
              <a:solidFill>
                <a:schemeClr val="accent6"/>
              </a:solidFill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r>
              <a:rPr lang="ml-IN" sz="1600" b="1" spc="-150" dirty="0" smtClean="0">
                <a:latin typeface="Meera" pitchFamily="2" charset="0"/>
                <a:cs typeface="Meera" pitchFamily="2" charset="0"/>
              </a:rPr>
              <a:t>പട്ടിക 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</a:rPr>
              <a:t> 2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</a:t>
            </a:r>
            <a:r>
              <a:rPr lang="ml-IN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ശുപാര്‍ശ ചെയ്തിട്ടുള്ള തോത് </a:t>
            </a:r>
            <a:endParaRPr lang="en-US" sz="1600" b="1" spc="-150" dirty="0" smtClean="0">
              <a:solidFill>
                <a:srgbClr val="FF0000"/>
              </a:solidFill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r>
              <a:rPr lang="ml-IN" sz="1600" b="1" spc="-150" dirty="0" smtClean="0">
                <a:latin typeface="Meera" pitchFamily="2" charset="0"/>
                <a:cs typeface="Meera" pitchFamily="2" charset="0"/>
              </a:rPr>
              <a:t>പട്ടിക 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</a:rPr>
              <a:t> 3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</a:t>
            </a:r>
            <a:r>
              <a:rPr lang="ml-IN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ഒരു ലിറ്ററിലേക്ക് വേണ്ട ഉല്പന്നത്തിന്റെ അളവ് </a:t>
            </a:r>
            <a:endParaRPr lang="ml-IN" sz="1600" b="1" spc="-150" dirty="0" smtClean="0">
              <a:solidFill>
                <a:schemeClr val="accent6"/>
              </a:solidFill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r>
              <a:rPr lang="ml-IN" sz="1600" b="1" spc="-150" dirty="0" smtClean="0">
                <a:latin typeface="Meera" pitchFamily="2" charset="0"/>
                <a:cs typeface="Meera" pitchFamily="2" charset="0"/>
              </a:rPr>
              <a:t>പട്ടിക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</a:rPr>
              <a:t> 4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</a:t>
            </a:r>
            <a:r>
              <a:rPr lang="en-US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10 </a:t>
            </a:r>
            <a:r>
              <a:rPr lang="ml-IN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ലിറ്ററിലേക്ക് വേണ്ട ഉല്പന്നത്തിന്റെ അളവ് </a:t>
            </a:r>
            <a:r>
              <a:rPr lang="en-US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(</a:t>
            </a:r>
            <a:r>
              <a:rPr lang="ml-IN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നാപ്‌ സാക്ക് </a:t>
            </a:r>
            <a:r>
              <a:rPr lang="ml-IN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സ്പ്രേയറിലേക്ക്)</a:t>
            </a:r>
            <a:r>
              <a:rPr lang="en-US" sz="1600" b="1" spc="-150" dirty="0" smtClean="0">
                <a:solidFill>
                  <a:schemeClr val="accent6">
                    <a:lumMod val="50000"/>
                  </a:schemeClr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 </a:t>
            </a:r>
            <a:endParaRPr lang="en-US" sz="1600" b="1" spc="-150" dirty="0" smtClean="0">
              <a:solidFill>
                <a:schemeClr val="accent6">
                  <a:lumMod val="50000"/>
                </a:schemeClr>
              </a:solidFill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r>
              <a:rPr lang="ml-IN" sz="1600" b="1" spc="-150" dirty="0" smtClean="0">
                <a:latin typeface="Meera" pitchFamily="2" charset="0"/>
                <a:cs typeface="Meera" pitchFamily="2" charset="0"/>
              </a:rPr>
              <a:t>പട്ടിക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</a:rPr>
              <a:t> 5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200 </a:t>
            </a:r>
            <a:r>
              <a:rPr lang="ml-IN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ലിറ്ററിലേക്ക് വേണ്ട ഉല്പന്നത്തിന്റെ അളവ് 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(</a:t>
            </a:r>
            <a:r>
              <a:rPr lang="ml-IN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ഏക്കറിന്)</a:t>
            </a:r>
            <a:endParaRPr lang="en-US" sz="1600" b="1" spc="-150" dirty="0" smtClean="0">
              <a:solidFill>
                <a:schemeClr val="accent6"/>
              </a:solidFill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r>
              <a:rPr lang="ml-IN" sz="1600" b="1" spc="-150" dirty="0" smtClean="0">
                <a:latin typeface="Meera" pitchFamily="2" charset="0"/>
                <a:cs typeface="Meera" pitchFamily="2" charset="0"/>
              </a:rPr>
              <a:t>പട്ടിക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</a:rPr>
              <a:t> 6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</a:t>
            </a:r>
            <a:r>
              <a:rPr lang="en-US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500 </a:t>
            </a:r>
            <a:r>
              <a:rPr lang="ml-IN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ലിറ്ററിലേക്ക് വേണ്ട ഉല്പന്നത്തിന്റെ അളവ്</a:t>
            </a:r>
            <a:r>
              <a:rPr lang="en-US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 (</a:t>
            </a:r>
            <a:r>
              <a:rPr lang="ml-IN" sz="1600" b="1" spc="-150" dirty="0" smtClean="0">
                <a:solidFill>
                  <a:srgbClr val="FF0000"/>
                </a:solidFill>
                <a:latin typeface="Meera" pitchFamily="2" charset="0"/>
                <a:cs typeface="Meera" pitchFamily="2" charset="0"/>
                <a:sym typeface="Wingdings" pitchFamily="2" charset="2"/>
              </a:rPr>
              <a:t>ഹെക്ടറിന്)</a:t>
            </a:r>
            <a:endParaRPr lang="en-US" sz="1600" b="1" spc="-150" dirty="0" smtClean="0">
              <a:solidFill>
                <a:schemeClr val="accent5">
                  <a:lumMod val="50000"/>
                </a:schemeClr>
              </a:solidFill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r>
              <a:rPr lang="ml-IN" sz="1600" b="1" spc="-150" dirty="0" smtClean="0">
                <a:latin typeface="Meera" pitchFamily="2" charset="0"/>
                <a:cs typeface="Meera" pitchFamily="2" charset="0"/>
              </a:rPr>
              <a:t>പട്ടിക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</a:rPr>
              <a:t> 7</a:t>
            </a:r>
            <a:r>
              <a:rPr lang="en-US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 </a:t>
            </a:r>
            <a:r>
              <a:rPr lang="ml-IN" sz="1600" b="1" spc="-150" dirty="0" smtClean="0">
                <a:latin typeface="Meera" pitchFamily="2" charset="0"/>
                <a:cs typeface="Meera" pitchFamily="2" charset="0"/>
                <a:sym typeface="Wingdings" pitchFamily="2" charset="2"/>
              </a:rPr>
              <a:t>ഉപഗോഗിക്കേണ്ട രീതിയും സമയവും </a:t>
            </a:r>
            <a:endParaRPr lang="en-US" sz="1600" b="1" spc="-150" dirty="0" smtClean="0">
              <a:solidFill>
                <a:schemeClr val="accent6"/>
              </a:solidFill>
              <a:latin typeface="Meera" pitchFamily="2" charset="0"/>
              <a:cs typeface="Meera" pitchFamily="2" charset="0"/>
              <a:sym typeface="Wingdings" pitchFamily="2" charset="2"/>
            </a:endParaRPr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91" r="25155" b="19006"/>
          <a:stretch/>
        </p:blipFill>
        <p:spPr bwMode="auto">
          <a:xfrm>
            <a:off x="762000" y="304800"/>
            <a:ext cx="75438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72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91200" y="1143000"/>
            <a:ext cx="2514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ഹോം പേജിലേക്ക് പോകുവാന്‍ ഇവിടെ ക്ലിക്ക് ചെയ്യുക </a:t>
            </a:r>
            <a:endParaRPr lang="en-US" sz="2000" b="1" spc="-300" dirty="0">
              <a:solidFill>
                <a:schemeClr val="accent4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1066800"/>
            <a:ext cx="373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കീട നിയന്ത്രണ മെനുവിലേക്ക് തിരിച്ചു പോകുവാന്‍ ഇവിടെ ക്ലിക്ക് ചെയ്യുക </a:t>
            </a:r>
            <a:endParaRPr lang="en-US" sz="2000" b="1" spc="-300" dirty="0">
              <a:solidFill>
                <a:schemeClr val="accent4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4" r="25155" b="64622"/>
          <a:stretch/>
        </p:blipFill>
        <p:spPr bwMode="auto">
          <a:xfrm>
            <a:off x="423845" y="2286000"/>
            <a:ext cx="8143909" cy="1960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3505200" y="1981200"/>
            <a:ext cx="0" cy="12848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705600" y="2082463"/>
            <a:ext cx="0" cy="11179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5334000" y="3810000"/>
            <a:ext cx="0" cy="1371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3200400" y="5181600"/>
            <a:ext cx="4876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ml-IN" sz="2000" b="1" spc="-300" dirty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കീടനാശിനികളുടെ വ്യാവസായിക നാമം ലഭിക്കുവാന്‍ ഇവിടെ ക്ലിക്ക് ചെയ്യുക</a:t>
            </a:r>
            <a:endParaRPr lang="en-US" sz="2000" b="1" spc="-300" dirty="0">
              <a:solidFill>
                <a:schemeClr val="accent4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00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4953000"/>
            <a:ext cx="3810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സുരക്ഷിത കീട നിയന്ത്രണോപാധികള്‍ക്കായി ഇവിടെ ക്ലിക്ക് ചെയ്യുക </a:t>
            </a:r>
            <a:endParaRPr lang="en-US" sz="2000" b="1" spc="-300" dirty="0">
              <a:solidFill>
                <a:schemeClr val="accent4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200" y="5010613"/>
            <a:ext cx="4114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l-IN" sz="2000" b="1" spc="-300" dirty="0" smtClean="0">
                <a:solidFill>
                  <a:schemeClr val="accent4">
                    <a:lumMod val="50000"/>
                  </a:schemeClr>
                </a:solidFill>
                <a:latin typeface="Meera" pitchFamily="2" charset="0"/>
                <a:cs typeface="Meera" pitchFamily="2" charset="0"/>
              </a:rPr>
              <a:t>സംയോജിത കീട നിയന്ത്രണോപാധികളെക്കുറിച്ച് അറിയുവാനായി ഇവിടെ ക്ലിക്ക് ചെയ്യുക </a:t>
            </a:r>
            <a:endParaRPr lang="en-US" sz="2000" b="1" spc="-300" dirty="0">
              <a:solidFill>
                <a:schemeClr val="accent4">
                  <a:lumMod val="50000"/>
                </a:schemeClr>
              </a:solidFill>
              <a:latin typeface="Meera" pitchFamily="2" charset="0"/>
              <a:cs typeface="Meera" pitchFamily="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381000"/>
            <a:ext cx="4962898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4876800" y="3810000"/>
            <a:ext cx="914400" cy="66846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3276600" y="3810000"/>
            <a:ext cx="914400" cy="59226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Left Arrow 3"/>
          <p:cNvSpPr/>
          <p:nvPr/>
        </p:nvSpPr>
        <p:spPr>
          <a:xfrm rot="3720291">
            <a:off x="5312545" y="4405543"/>
            <a:ext cx="654288" cy="34457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Left Arrow 7"/>
          <p:cNvSpPr/>
          <p:nvPr/>
        </p:nvSpPr>
        <p:spPr>
          <a:xfrm rot="6711885">
            <a:off x="3371555" y="4406460"/>
            <a:ext cx="762000" cy="381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3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TC101859868[[fn=Thermal]]</Template>
  <TotalTime>903</TotalTime>
  <Words>418</Words>
  <Application>Microsoft Office PowerPoint</Application>
  <PresentationFormat>On-screen Show (4:3)</PresentationFormat>
  <Paragraphs>74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Thermal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Kerala Agricultural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````</dc:creator>
  <cp:lastModifiedBy>Home</cp:lastModifiedBy>
  <cp:revision>94</cp:revision>
  <dcterms:created xsi:type="dcterms:W3CDTF">2012-06-15T03:36:53Z</dcterms:created>
  <dcterms:modified xsi:type="dcterms:W3CDTF">2012-07-04T16:34:25Z</dcterms:modified>
</cp:coreProperties>
</file>